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51"/>
  </p:notesMasterIdLst>
  <p:sldIdLst>
    <p:sldId id="256" r:id="rId2"/>
    <p:sldId id="257" r:id="rId3"/>
    <p:sldId id="299" r:id="rId4"/>
    <p:sldId id="258" r:id="rId5"/>
    <p:sldId id="259" r:id="rId6"/>
    <p:sldId id="260" r:id="rId7"/>
    <p:sldId id="261" r:id="rId8"/>
    <p:sldId id="30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0" r:id="rId23"/>
    <p:sldId id="307" r:id="rId24"/>
    <p:sldId id="309" r:id="rId25"/>
    <p:sldId id="277" r:id="rId26"/>
    <p:sldId id="278" r:id="rId27"/>
    <p:sldId id="301" r:id="rId28"/>
    <p:sldId id="280" r:id="rId29"/>
    <p:sldId id="281" r:id="rId30"/>
    <p:sldId id="282" r:id="rId31"/>
    <p:sldId id="312" r:id="rId32"/>
    <p:sldId id="313" r:id="rId33"/>
    <p:sldId id="304" r:id="rId34"/>
    <p:sldId id="284" r:id="rId35"/>
    <p:sldId id="285" r:id="rId36"/>
    <p:sldId id="303" r:id="rId37"/>
    <p:sldId id="286" r:id="rId38"/>
    <p:sldId id="287" r:id="rId39"/>
    <p:sldId id="288" r:id="rId40"/>
    <p:sldId id="289" r:id="rId41"/>
    <p:sldId id="302" r:id="rId42"/>
    <p:sldId id="291" r:id="rId43"/>
    <p:sldId id="292" r:id="rId44"/>
    <p:sldId id="293" r:id="rId45"/>
    <p:sldId id="294" r:id="rId46"/>
    <p:sldId id="295" r:id="rId47"/>
    <p:sldId id="296" r:id="rId48"/>
    <p:sldId id="297" r:id="rId49"/>
    <p:sldId id="29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Karla" pitchFamily="2" charset="77"/>
      <p:regular r:id="rId56"/>
      <p:bold r:id="rId57"/>
      <p:italic r:id="rId58"/>
      <p:boldItalic r:id="rId59"/>
    </p:embeddedFont>
    <p:embeddedFont>
      <p:font typeface="Merriweather" pitchFamily="2" charset="77"/>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p:restoredTop sz="85250"/>
  </p:normalViewPr>
  <p:slideViewPr>
    <p:cSldViewPr snapToGrid="0">
      <p:cViewPr>
        <p:scale>
          <a:sx n="110" d="100"/>
          <a:sy n="110" d="100"/>
        </p:scale>
        <p:origin x="7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dirty="0">
                <a:latin typeface="Arial"/>
                <a:ea typeface="Arial"/>
                <a:cs typeface="Arial"/>
                <a:sym typeface="Arial"/>
              </a:rPr>
              <a:t>Edge device:</a:t>
            </a:r>
            <a:r>
              <a:rPr lang="en-US" sz="1100" dirty="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dirty="0"/>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1822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916295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6586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06080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62162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765503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51664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268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5" y="5974248"/>
            <a:ext cx="682856" cy="747229"/>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20.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600" b="1" dirty="0"/>
              <a:t>Challenges:</a:t>
            </a:r>
            <a:endParaRPr sz="2600" b="1" dirty="0"/>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Guidelines for Code Collaboration</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Resolving "It Works on My Machine" Issues </a:t>
            </a:r>
            <a:r>
              <a:rPr lang="en-US" sz="2600" dirty="0"/>
              <a:t>¯\_(</a:t>
            </a:r>
            <a:r>
              <a:rPr lang="en-US" sz="2600" dirty="0" err="1"/>
              <a:t>ツ</a:t>
            </a:r>
            <a:r>
              <a:rPr lang="en-US" sz="2600" dirty="0"/>
              <a:t>)_/¯</a:t>
            </a:r>
            <a:endParaRPr sz="2600"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solidFill>
                  <a:schemeClr val="tx1">
                    <a:lumMod val="75000"/>
                    <a:lumOff val="25000"/>
                  </a:schemeClr>
                </a:solidFill>
              </a:rPr>
              <a:t>DevOps is a practice that brings together software development (Dev) and operations (Ops) to streamline the process for better productivity and shorten development life cycle.</a:t>
            </a:r>
            <a:endParaRPr sz="2400" dirty="0">
              <a:solidFill>
                <a:schemeClr val="tx1">
                  <a:lumMod val="75000"/>
                  <a:lumOff val="25000"/>
                </a:schemeClr>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solidFill>
                  <a:schemeClr val="tx1">
                    <a:lumMod val="75000"/>
                    <a:lumOff val="25000"/>
                  </a:schemeClr>
                </a:solidFill>
              </a:rPr>
              <a:t>MLOps</a:t>
            </a:r>
            <a:r>
              <a:rPr lang="en-US" sz="2400" dirty="0">
                <a:solidFill>
                  <a:schemeClr val="tx1">
                    <a:lumMod val="75000"/>
                    <a:lumOff val="25000"/>
                  </a:schemeClr>
                </a:solidFill>
              </a:rPr>
              <a:t> is a practice that brings together machine learning or deep learning model development, application development, and operations together to streamline the interaction between the three and simplify the machine learning life cycle.</a:t>
            </a:r>
            <a:endParaRPr sz="2400" dirty="0">
              <a:solidFill>
                <a:schemeClr val="tx1">
                  <a:lumMod val="75000"/>
                  <a:lumOff val="25000"/>
                </a:schemeClr>
              </a:solidFill>
            </a:endParaRPr>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Machine / Deep Learning:</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Data collection &amp; exploration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 exploration &amp; selection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Training &amp; evaluation </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Distillation &amp; compression</a:t>
            </a:r>
            <a:endParaRPr sz="2400" dirty="0">
              <a:solidFill>
                <a:srgbClr val="3F3F3F"/>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Application Development:</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APIs / Model serving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integration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Web &amp; mobile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Edge device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Automation scripts</a:t>
            </a:r>
            <a:endParaRPr sz="2400" dirty="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Operations:</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Provisioning and managing deployment servers, on-demand GPU servers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Maintain 100% uptime of app / </a:t>
            </a:r>
            <a:r>
              <a:rPr lang="en-US" sz="2400" dirty="0" err="1">
                <a:solidFill>
                  <a:srgbClr val="3F3F3F"/>
                </a:solidFill>
              </a:rPr>
              <a:t>apis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CI/CD: Continuous Integration / Deployment</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Continuous Data Collection / Model Training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monitoring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versioning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Workflow Management</a:t>
            </a:r>
            <a:endParaRPr sz="2400" dirty="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Engineers</a:t>
            </a:r>
            <a:endParaRPr sz="1600" b="1" dirty="0">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Scientists</a:t>
            </a:r>
            <a:endParaRPr sz="1600" b="1" dirty="0">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Software Engineers</a:t>
            </a:r>
            <a:endParaRPr sz="1600" b="1" dirty="0">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Systems Engineers</a:t>
            </a:r>
            <a:endParaRPr sz="1600" b="1" dirty="0">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77855" y="917135"/>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Roles: </a:t>
            </a:r>
          </a:p>
          <a:p>
            <a:pPr marL="444500" indent="-342900">
              <a:lnSpc>
                <a:spcPct val="115000"/>
              </a:lnSpc>
              <a:buSzPts val="2000"/>
            </a:pPr>
            <a:r>
              <a:rPr lang="en-US" sz="2000" dirty="0"/>
              <a:t>The Science Wizard: Scientific Director of IACS.</a:t>
            </a:r>
          </a:p>
          <a:p>
            <a:pPr marL="444500" indent="-342900">
              <a:lnSpc>
                <a:spcPct val="115000"/>
              </a:lnSpc>
              <a:buSzPts val="2000"/>
            </a:pPr>
            <a:r>
              <a:rPr lang="en-US" sz="2000" dirty="0"/>
              <a:t>Course Maestro: Instructs CS109a, CS109b, and AC215 like a boss.</a:t>
            </a:r>
          </a:p>
          <a:p>
            <a:pPr marL="444500" indent="-342900">
              <a:lnSpc>
                <a:spcPct val="115000"/>
              </a:lnSpc>
              <a:buSzPts val="2000"/>
            </a:pPr>
            <a:r>
              <a:rPr lang="en-US" sz="2000" dirty="0"/>
              <a:t>Astro-Guru: Stoked about the next-gen telescopes that are about to revolutionize our view of the universe!</a:t>
            </a:r>
          </a:p>
          <a:p>
            <a:pPr lvl="0" indent="-355600">
              <a:lnSpc>
                <a:spcPct val="115000"/>
              </a:lnSpc>
              <a:buSzPts val="2000"/>
            </a:pPr>
            <a:endParaRPr lang="en-US" sz="2000" dirty="0"/>
          </a:p>
          <a:p>
            <a:pPr marL="101600" lvl="0" indent="0">
              <a:lnSpc>
                <a:spcPct val="115000"/>
              </a:lnSpc>
              <a:buSzPts val="2000"/>
              <a:buNone/>
            </a:pPr>
            <a:r>
              <a:rPr lang="en-US" sz="2000" dirty="0"/>
              <a:t>Research Lab: </a:t>
            </a:r>
          </a:p>
          <a:p>
            <a:pPr lvl="0" indent="-355600">
              <a:lnSpc>
                <a:spcPct val="115000"/>
              </a:lnSpc>
              <a:buSzPts val="2000"/>
            </a:pPr>
            <a:r>
              <a:rPr lang="en-US" sz="2000" dirty="0" err="1"/>
              <a:t>StellarDNN</a:t>
            </a:r>
            <a:r>
              <a:rPr lang="en-US" sz="2000" dirty="0"/>
              <a:t> Maverick: Tackles cosmic mysteries where astronomy, ML, and stats collide!</a:t>
            </a:r>
          </a:p>
          <a:p>
            <a:pPr lvl="0" indent="-355600">
              <a:lnSpc>
                <a:spcPct val="115000"/>
              </a:lnSpc>
              <a:buSzPts val="2000"/>
            </a:pPr>
            <a:r>
              <a:rPr lang="en-US" sz="2000" dirty="0"/>
              <a:t>His Interests? Cracking open differential equations with deep neural networks, being a detective in deep neural network inference, and teaching NLP techniques to chat with stars (well, in astronomical time series analysis, but let's keep it jazzy!).</a:t>
            </a:r>
          </a:p>
          <a:p>
            <a:pPr marL="101600" lvl="0" indent="0">
              <a:lnSpc>
                <a:spcPct val="115000"/>
              </a:lnSpc>
              <a:buSzPts val="2000"/>
              <a:buNone/>
            </a:pPr>
            <a:endParaRPr lang="en-US" sz="2000" dirty="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extLst>
      <p:ext uri="{BB962C8B-B14F-4D97-AF65-F5344CB8AC3E}">
        <p14:creationId xmlns:p14="http://schemas.microsoft.com/office/powerpoint/2010/main" val="3952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02399" y="1877550"/>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Fun Facts:</a:t>
            </a:r>
          </a:p>
          <a:p>
            <a:pPr lvl="0" indent="-355600">
              <a:lnSpc>
                <a:spcPct val="115000"/>
              </a:lnSpc>
              <a:buSzPts val="2000"/>
            </a:pPr>
            <a:r>
              <a:rPr lang="en-US" sz="2000" dirty="0"/>
              <a:t>Musical Soul: Classical tunes and opera are his jam. The Boston Symphony Orchestra is his second home!</a:t>
            </a:r>
          </a:p>
          <a:p>
            <a:pPr lvl="0" indent="-355600">
              <a:lnSpc>
                <a:spcPct val="115000"/>
              </a:lnSpc>
              <a:buSzPts val="2000"/>
            </a:pPr>
            <a:r>
              <a:rPr lang="en-US" sz="2000" dirty="0"/>
              <a:t>Culinary Artist: Holds a cooking badge of honor from Le Cordon Bleu and enjoys both whipping up a storm and devouring the results.</a:t>
            </a:r>
          </a:p>
          <a:p>
            <a:pPr lvl="0" indent="-355600">
              <a:lnSpc>
                <a:spcPct val="115000"/>
              </a:lnSpc>
              <a:buSzPts val="2000"/>
            </a:pPr>
            <a:r>
              <a:rPr lang="en-US" sz="2000" dirty="0"/>
              <a:t>Adventure Junkie: From biking up mountains to skiing down them, from kayaking to hooking fish mid-air—this professor is always on the go!</a:t>
            </a: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pic>
        <p:nvPicPr>
          <p:cNvPr id="2" name="Picture 1">
            <a:extLst>
              <a:ext uri="{FF2B5EF4-FFF2-40B4-BE49-F238E27FC236}">
                <a16:creationId xmlns:a16="http://schemas.microsoft.com/office/drawing/2014/main" id="{581C41A5-530C-A64F-5D73-A076C28F8449}"/>
              </a:ext>
            </a:extLst>
          </p:cNvPr>
          <p:cNvPicPr>
            <a:picLocks noChangeAspect="1"/>
          </p:cNvPicPr>
          <p:nvPr/>
        </p:nvPicPr>
        <p:blipFill>
          <a:blip r:embed="rId4"/>
          <a:stretch>
            <a:fillRect/>
          </a:stretch>
        </p:blipFill>
        <p:spPr>
          <a:xfrm>
            <a:off x="8895401" y="1877550"/>
            <a:ext cx="2953950" cy="3938600"/>
          </a:xfrm>
          <a:prstGeom prst="rect">
            <a:avLst/>
          </a:prstGeom>
        </p:spPr>
      </p:pic>
    </p:spTree>
    <p:extLst>
      <p:ext uri="{BB962C8B-B14F-4D97-AF65-F5344CB8AC3E}">
        <p14:creationId xmlns:p14="http://schemas.microsoft.com/office/powerpoint/2010/main" val="27246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7939267" y="4364687"/>
            <a:ext cx="3461795"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Connor </a:t>
            </a:r>
            <a:r>
              <a:rPr lang="en-US" sz="2500" dirty="0" err="1"/>
              <a:t>Capitolo</a:t>
            </a:r>
            <a:endParaRPr sz="2500" dirty="0"/>
          </a:p>
          <a:p>
            <a:pPr marL="0" lvl="0" indent="0" algn="l" rtl="0">
              <a:spcBef>
                <a:spcPts val="0"/>
              </a:spcBef>
              <a:spcAft>
                <a:spcPts val="0"/>
              </a:spcAft>
              <a:buNone/>
            </a:pPr>
            <a:r>
              <a:rPr lang="en-US" sz="1500" dirty="0"/>
              <a:t>Machine Learning Engineer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Graduated from Master’s in DS program in May 2022</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Loves to go fly fishing</a:t>
            </a:r>
            <a:endParaRPr sz="1500" dirty="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054240" y="4300618"/>
            <a:ext cx="3210799"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Andrew Smith</a:t>
            </a:r>
            <a:endParaRPr sz="2500" dirty="0"/>
          </a:p>
          <a:p>
            <a:pPr marL="0" lvl="0" indent="0" algn="l" rtl="0">
              <a:spcBef>
                <a:spcPts val="0"/>
              </a:spcBef>
              <a:spcAft>
                <a:spcPts val="0"/>
              </a:spcAft>
              <a:buNone/>
            </a:pPr>
            <a:r>
              <a:rPr lang="en-US" sz="1500" dirty="0"/>
              <a:t>Passionate about using machines to model and assist the human creative process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Has produced concerts on five different continents </a:t>
            </a:r>
            <a:endParaRPr sz="1500" dirty="0"/>
          </a:p>
        </p:txBody>
      </p:sp>
      <p:sp>
        <p:nvSpPr>
          <p:cNvPr id="854" name="Google Shape;854;p27"/>
          <p:cNvSpPr txBox="1"/>
          <p:nvPr/>
        </p:nvSpPr>
        <p:spPr>
          <a:xfrm>
            <a:off x="358062" y="4300618"/>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Rashmi </a:t>
            </a:r>
            <a:r>
              <a:rPr lang="en-US" sz="2500" dirty="0" err="1"/>
              <a:t>Banthia</a:t>
            </a:r>
            <a:endParaRPr sz="2500" dirty="0"/>
          </a:p>
          <a:p>
            <a:pPr marL="0" lvl="0" indent="0" algn="l" rtl="0">
              <a:spcBef>
                <a:spcPts val="0"/>
              </a:spcBef>
              <a:spcAft>
                <a:spcPts val="0"/>
              </a:spcAft>
              <a:buClr>
                <a:schemeClr val="dk1"/>
              </a:buClr>
              <a:buSzPts val="1100"/>
              <a:buFont typeface="Arial"/>
              <a:buNone/>
            </a:pPr>
            <a:r>
              <a:rPr lang="en-US" sz="1500" dirty="0">
                <a:solidFill>
                  <a:schemeClr val="dk1"/>
                </a:solidFill>
              </a:rPr>
              <a:t>TF for many Data Science classes here at Harvard including CS109A/B.</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a:p>
            <a:pPr marL="0" lvl="0" indent="0" algn="l" rtl="0">
              <a:spcBef>
                <a:spcPts val="0"/>
              </a:spcBef>
              <a:spcAft>
                <a:spcPts val="0"/>
              </a:spcAft>
              <a:buClr>
                <a:schemeClr val="dk1"/>
              </a:buClr>
              <a:buSzPts val="1100"/>
              <a:buFont typeface="Arial"/>
              <a:buNone/>
            </a:pPr>
            <a:r>
              <a:rPr lang="en-US" sz="1500" dirty="0">
                <a:solidFill>
                  <a:schemeClr val="dk1"/>
                </a:solidFill>
              </a:rPr>
              <a:t>Fun Fact: Enjoys </a:t>
            </a:r>
            <a:r>
              <a:rPr lang="en-US" sz="1500" dirty="0" err="1">
                <a:solidFill>
                  <a:schemeClr val="dk1"/>
                </a:solidFill>
              </a:rPr>
              <a:t>kaggle</a:t>
            </a:r>
            <a:r>
              <a:rPr lang="en-US" sz="1500" dirty="0">
                <a:solidFill>
                  <a:schemeClr val="dk1"/>
                </a:solidFill>
              </a:rPr>
              <a:t> competitions</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28"/>
          <p:cNvSpPr txBox="1"/>
          <p:nvPr/>
        </p:nvSpPr>
        <p:spPr>
          <a:xfrm>
            <a:off x="3933320" y="4161899"/>
            <a:ext cx="3525093"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lang="en-US" sz="2500" dirty="0"/>
          </a:p>
          <a:p>
            <a:pPr marL="0" lvl="0" indent="0" algn="l" rtl="0">
              <a:spcBef>
                <a:spcPts val="0"/>
              </a:spcBef>
              <a:spcAft>
                <a:spcPts val="0"/>
              </a:spcAft>
              <a:buNone/>
            </a:pPr>
            <a:r>
              <a:rPr lang="en-US" sz="1500" dirty="0">
                <a:solidFill>
                  <a:schemeClr val="tx1">
                    <a:lumMod val="75000"/>
                    <a:lumOff val="25000"/>
                  </a:schemeClr>
                </a:solidFill>
              </a:rPr>
              <a:t>Tale is a Founding Machine Learning Engineer at </a:t>
            </a:r>
            <a:r>
              <a:rPr lang="en-US" sz="1500" dirty="0" err="1">
                <a:solidFill>
                  <a:schemeClr val="tx1">
                    <a:lumMod val="75000"/>
                    <a:lumOff val="25000"/>
                  </a:schemeClr>
                </a:solidFill>
              </a:rPr>
              <a:t>Zenlytic</a:t>
            </a:r>
            <a:r>
              <a:rPr lang="en-US" sz="1500" dirty="0">
                <a:solidFill>
                  <a:schemeClr val="tx1">
                    <a:lumMod val="75000"/>
                    <a:lumOff val="25000"/>
                  </a:schemeClr>
                </a:solidFill>
              </a:rPr>
              <a:t>, specializing in natural language processing (NLP) and ML system design.</a:t>
            </a:r>
          </a:p>
          <a:p>
            <a:pPr marL="0" lvl="0" indent="0" algn="l" rtl="0">
              <a:spcBef>
                <a:spcPts val="0"/>
              </a:spcBef>
              <a:spcAft>
                <a:spcPts val="0"/>
              </a:spcAft>
              <a:buNone/>
            </a:pPr>
            <a:endParaRPr lang="en-US" sz="1500" dirty="0">
              <a:solidFill>
                <a:schemeClr val="tx1">
                  <a:lumMod val="75000"/>
                  <a:lumOff val="25000"/>
                </a:schemeClr>
              </a:solidFill>
            </a:endParaRPr>
          </a:p>
          <a:p>
            <a:pPr marL="0" lvl="0" indent="0" algn="l" rtl="0">
              <a:spcBef>
                <a:spcPts val="0"/>
              </a:spcBef>
              <a:spcAft>
                <a:spcPts val="0"/>
              </a:spcAft>
              <a:buNone/>
            </a:pPr>
            <a:r>
              <a:rPr lang="en-US" sz="1500" dirty="0">
                <a:solidFill>
                  <a:schemeClr val="tx1">
                    <a:lumMod val="75000"/>
                    <a:lumOff val="25000"/>
                  </a:schemeClr>
                </a:solidFill>
              </a:rPr>
              <a:t>Fun Fact: He is a super basketball player and until the age of 16 he was in the national team of Macedonia. </a:t>
            </a:r>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79800" y="4161899"/>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Shivas Jayaram</a:t>
            </a:r>
            <a:endParaRPr sz="2500" dirty="0"/>
          </a:p>
          <a:p>
            <a:pPr marL="0" lvl="0" indent="0" algn="l" rtl="0">
              <a:spcBef>
                <a:spcPts val="0"/>
              </a:spcBef>
              <a:spcAft>
                <a:spcPts val="0"/>
              </a:spcAft>
              <a:buNone/>
            </a:pPr>
            <a:r>
              <a:rPr lang="en-US" sz="1500" dirty="0"/>
              <a:t>Deep Learning Researcher, Educator and Practitioner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Working on medical-pharma knowledge platform startup</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He is a dog lover </a:t>
            </a:r>
            <a:endParaRPr sz="1500" dirty="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895399" y="4150164"/>
            <a:ext cx="3910778"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tx1">
                    <a:lumMod val="75000"/>
                    <a:lumOff val="25000"/>
                  </a:schemeClr>
                </a:solidFill>
              </a:rPr>
              <a:t>Matthew Nazari </a:t>
            </a: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Deep Learning Researcher and Student. Developing online language learning spaces for the Northeastern Neo-Aramaic dialects </a:t>
            </a:r>
          </a:p>
          <a:p>
            <a:pPr marL="0" lvl="0" indent="0" algn="l" rtl="0">
              <a:spcBef>
                <a:spcPts val="0"/>
              </a:spcBef>
              <a:spcAft>
                <a:spcPts val="0"/>
              </a:spcAft>
              <a:buNone/>
            </a:pPr>
            <a:endParaRPr lang="en-US" sz="1500" dirty="0">
              <a:solidFill>
                <a:schemeClr val="tx1">
                  <a:lumMod val="75000"/>
                  <a:lumOff val="25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Fun Fact: You can concatenate </a:t>
            </a:r>
            <a:r>
              <a:rPr lang="en-US" sz="1500" b="0" i="0" dirty="0" err="1">
                <a:solidFill>
                  <a:schemeClr val="tx1">
                    <a:lumMod val="75000"/>
                    <a:lumOff val="25000"/>
                  </a:schemeClr>
                </a:solidFill>
                <a:effectLst/>
                <a:latin typeface="Arial" panose="020B0604020202020204" pitchFamily="34" charset="0"/>
                <a:cs typeface="Arial" panose="020B0604020202020204" pitchFamily="34" charset="0"/>
              </a:rPr>
              <a:t>ChatGPT</a:t>
            </a: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 onto a morphological parser to perform zero-shot translation on Neo-Aramaic</a:t>
            </a:r>
            <a:endParaRPr sz="15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949124" y="1534975"/>
            <a:ext cx="8333772" cy="3615759"/>
          </a:xfrm>
          <a:prstGeom prst="rect">
            <a:avLst/>
          </a:prstGeom>
        </p:spPr>
        <p:txBody>
          <a:bodyPr spcFirstLastPara="1" wrap="square" lIns="91425" tIns="45700" rIns="91425" bIns="45700" anchor="t" anchorCtr="0">
            <a:noAutofit/>
          </a:bodyPr>
          <a:lstStyle/>
          <a:p>
            <a:pPr indent="-457200"/>
            <a:r>
              <a:rPr lang="en-US" dirty="0"/>
              <a:t>Two lectures/tutorials per week. </a:t>
            </a:r>
          </a:p>
          <a:p>
            <a:pPr indent="-457200"/>
            <a:endParaRPr lang="en-US" dirty="0"/>
          </a:p>
          <a:p>
            <a:pPr indent="-457200"/>
            <a:r>
              <a:rPr lang="en-US" dirty="0"/>
              <a:t>Projects </a:t>
            </a:r>
            <a:endParaRPr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Lectures</a:t>
            </a:r>
            <a:endParaRPr dirty="0"/>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893" name="Google Shape;893;p31"/>
          <p:cNvSpPr txBox="1"/>
          <p:nvPr/>
        </p:nvSpPr>
        <p:spPr>
          <a:xfrm>
            <a:off x="2438400" y="5393433"/>
            <a:ext cx="551340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There will be one reading suggestion per week</a:t>
            </a:r>
            <a:endParaRPr sz="1600" dirty="0"/>
          </a:p>
        </p:txBody>
      </p:sp>
      <p:cxnSp>
        <p:nvCxnSpPr>
          <p:cNvPr id="894" name="Google Shape;894;p31"/>
          <p:cNvCxnSpPr>
            <a:cxnSpLocks/>
            <a:stCxn id="893" idx="0"/>
          </p:cNvCxnSpPr>
          <p:nvPr/>
        </p:nvCxnSpPr>
        <p:spPr>
          <a:xfrm flipH="1" flipV="1">
            <a:off x="4292400" y="4924663"/>
            <a:ext cx="902704" cy="46877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902" name="Google Shape;902;p32"/>
          <p:cNvSpPr txBox="1"/>
          <p:nvPr/>
        </p:nvSpPr>
        <p:spPr>
          <a:xfrm>
            <a:off x="498150" y="772025"/>
            <a:ext cx="11084350" cy="5386060"/>
          </a:xfrm>
          <a:prstGeom prst="rect">
            <a:avLst/>
          </a:prstGeom>
          <a:noFill/>
          <a:ln>
            <a:noFill/>
          </a:ln>
        </p:spPr>
        <p:txBody>
          <a:bodyPr spcFirstLastPara="1" wrap="square" lIns="91425" tIns="91425" rIns="91425" bIns="91425" anchor="t" anchorCtr="0">
            <a:spAutoFit/>
          </a:bodyPr>
          <a:lstStyle/>
          <a:p>
            <a:pPr marL="346075" indent="346075">
              <a:lnSpc>
                <a:spcPct val="130000"/>
              </a:lnSpc>
              <a:buFont typeface="Arial" panose="020B0604020202020204" pitchFamily="34" charset="0"/>
              <a:buChar char="•"/>
            </a:pPr>
            <a:r>
              <a:rPr lang="en-US" sz="2600" dirty="0">
                <a:solidFill>
                  <a:schemeClr val="tx1">
                    <a:lumMod val="75000"/>
                    <a:lumOff val="25000"/>
                  </a:schemeClr>
                </a:solidFill>
              </a:rPr>
              <a:t>Containers</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Pipelines, </a:t>
            </a:r>
            <a:r>
              <a:rPr lang="en-US" sz="2600" dirty="0" err="1">
                <a:solidFill>
                  <a:schemeClr val="tx1">
                    <a:lumMod val="75000"/>
                    <a:lumOff val="25000"/>
                  </a:schemeClr>
                </a:solidFill>
              </a:rPr>
              <a:t>Dask</a:t>
            </a:r>
            <a:r>
              <a:rPr lang="en-US" sz="2600" dirty="0">
                <a:solidFill>
                  <a:schemeClr val="tx1">
                    <a:lumMod val="75000"/>
                    <a:lumOff val="25000"/>
                  </a:schemeClr>
                </a:solidFill>
              </a:rPr>
              <a:t> &amp; Cloud Storage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Parallelization</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Versioning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Training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Inference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Pipeline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App Design, Setup, and Code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APIs &amp; Frontend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Scaling (k8)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Team Projects: Crafting Your Own AI Solutions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4" name="TextBox 3">
            <a:extLst>
              <a:ext uri="{FF2B5EF4-FFF2-40B4-BE49-F238E27FC236}">
                <a16:creationId xmlns:a16="http://schemas.microsoft.com/office/drawing/2014/main" id="{841E21CC-FD25-D991-EE3C-914E72B92F59}"/>
              </a:ext>
            </a:extLst>
          </p:cNvPr>
          <p:cNvSpPr txBox="1"/>
          <p:nvPr/>
        </p:nvSpPr>
        <p:spPr>
          <a:xfrm>
            <a:off x="879675" y="954414"/>
            <a:ext cx="10972801" cy="5759718"/>
          </a:xfrm>
          <a:prstGeom prst="rect">
            <a:avLst/>
          </a:prstGeom>
          <a:noFill/>
        </p:spPr>
        <p:txBody>
          <a:bodyPr wrap="square" rtlCol="0">
            <a:spAutoFit/>
          </a:bodyPr>
          <a:lstStyle/>
          <a:p>
            <a:pPr>
              <a:lnSpc>
                <a:spcPct val="130000"/>
              </a:lnSpc>
            </a:pPr>
            <a:r>
              <a:rPr lang="en-US" sz="2600" b="1" dirty="0">
                <a:solidFill>
                  <a:schemeClr val="bg2">
                    <a:lumMod val="75000"/>
                  </a:schemeClr>
                </a:solidFill>
              </a:rPr>
              <a:t>Objective</a:t>
            </a:r>
            <a:r>
              <a:rPr lang="en-US" sz="2600" dirty="0"/>
              <a:t>: </a:t>
            </a:r>
            <a:r>
              <a:rPr lang="en-US" sz="2600" dirty="0">
                <a:solidFill>
                  <a:schemeClr val="tx1">
                    <a:lumMod val="75000"/>
                    <a:lumOff val="25000"/>
                  </a:schemeClr>
                </a:solidFill>
              </a:rPr>
              <a:t>Hands-on project development in AI &amp; </a:t>
            </a:r>
            <a:r>
              <a:rPr lang="en-US" sz="2600" dirty="0" err="1">
                <a:solidFill>
                  <a:schemeClr val="tx1">
                    <a:lumMod val="75000"/>
                    <a:lumOff val="25000"/>
                  </a:schemeClr>
                </a:solidFill>
              </a:rPr>
              <a:t>MLOps</a:t>
            </a:r>
            <a:r>
              <a:rPr lang="en-US" sz="2600" dirty="0">
                <a:solidFill>
                  <a:schemeClr val="tx1">
                    <a:lumMod val="75000"/>
                    <a:lumOff val="25000"/>
                  </a:schemeClr>
                </a:solidFill>
              </a:rPr>
              <a:t>; transform your idea into a functional app.</a:t>
            </a:r>
          </a:p>
          <a:p>
            <a:pPr>
              <a:lnSpc>
                <a:spcPct val="130000"/>
              </a:lnSpc>
            </a:pPr>
            <a:r>
              <a:rPr lang="en-US" sz="2600" b="1" dirty="0">
                <a:solidFill>
                  <a:schemeClr val="bg2">
                    <a:lumMod val="75000"/>
                  </a:schemeClr>
                </a:solidFill>
              </a:rPr>
              <a:t>Guidance</a:t>
            </a:r>
            <a:r>
              <a:rPr lang="en-US" sz="2600" dirty="0"/>
              <a:t>: </a:t>
            </a:r>
            <a:r>
              <a:rPr lang="en-US" sz="2600" dirty="0">
                <a:solidFill>
                  <a:schemeClr val="tx1">
                    <a:lumMod val="75000"/>
                    <a:lumOff val="25000"/>
                  </a:schemeClr>
                </a:solidFill>
              </a:rPr>
              <a:t>Weekly demonstrations from Pavlos' project provide practical insights and a reference point.</a:t>
            </a:r>
          </a:p>
          <a:p>
            <a:pPr>
              <a:lnSpc>
                <a:spcPct val="130000"/>
              </a:lnSpc>
            </a:pPr>
            <a:r>
              <a:rPr lang="en-US" sz="2600" b="1" dirty="0">
                <a:solidFill>
                  <a:schemeClr val="bg2">
                    <a:lumMod val="75000"/>
                  </a:schemeClr>
                </a:solidFill>
              </a:rPr>
              <a:t>Milestones</a:t>
            </a:r>
            <a:r>
              <a:rPr lang="en-US" sz="2600" dirty="0"/>
              <a:t>: </a:t>
            </a:r>
            <a:r>
              <a:rPr lang="en-US" sz="2600" dirty="0">
                <a:solidFill>
                  <a:schemeClr val="tx1">
                    <a:lumMod val="75000"/>
                    <a:lumOff val="25000"/>
                  </a:schemeClr>
                </a:solidFill>
              </a:rPr>
              <a:t>Assess project evolution and grasp of </a:t>
            </a:r>
            <a:r>
              <a:rPr lang="en-US" sz="2600" dirty="0" err="1">
                <a:solidFill>
                  <a:schemeClr val="tx1">
                    <a:lumMod val="75000"/>
                    <a:lumOff val="25000"/>
                  </a:schemeClr>
                </a:solidFill>
              </a:rPr>
              <a:t>MLOps</a:t>
            </a:r>
            <a:r>
              <a:rPr lang="en-US" sz="2600" dirty="0">
                <a:solidFill>
                  <a:schemeClr val="tx1">
                    <a:lumMod val="75000"/>
                    <a:lumOff val="25000"/>
                  </a:schemeClr>
                </a:solidFill>
              </a:rPr>
              <a:t> concepts; crucial for grading</a:t>
            </a:r>
            <a:r>
              <a:rPr lang="en-US" sz="2600" dirty="0"/>
              <a:t>.</a:t>
            </a:r>
          </a:p>
          <a:p>
            <a:pPr>
              <a:lnSpc>
                <a:spcPct val="130000"/>
              </a:lnSpc>
            </a:pPr>
            <a:r>
              <a:rPr lang="en-US" sz="2600" b="1" dirty="0">
                <a:solidFill>
                  <a:schemeClr val="bg2">
                    <a:lumMod val="75000"/>
                  </a:schemeClr>
                </a:solidFill>
              </a:rPr>
              <a:t>Creativity</a:t>
            </a:r>
            <a:r>
              <a:rPr lang="en-US" sz="2600" dirty="0"/>
              <a:t>: </a:t>
            </a:r>
            <a:r>
              <a:rPr lang="en-US" sz="2600" dirty="0">
                <a:solidFill>
                  <a:schemeClr val="tx1">
                    <a:lumMod val="75000"/>
                    <a:lumOff val="25000"/>
                  </a:schemeClr>
                </a:solidFill>
              </a:rPr>
              <a:t>Open platform for start-up ideas, research, or personal hobbies.</a:t>
            </a:r>
          </a:p>
          <a:p>
            <a:pPr>
              <a:lnSpc>
                <a:spcPct val="130000"/>
              </a:lnSpc>
            </a:pPr>
            <a:r>
              <a:rPr lang="en-US" sz="2600" b="1" dirty="0">
                <a:solidFill>
                  <a:schemeClr val="bg2">
                    <a:lumMod val="75000"/>
                  </a:schemeClr>
                </a:solidFill>
              </a:rPr>
              <a:t>Assessment</a:t>
            </a:r>
            <a:r>
              <a:rPr lang="en-US" sz="2600" dirty="0"/>
              <a:t>: </a:t>
            </a:r>
            <a:r>
              <a:rPr lang="en-US" sz="2600" dirty="0">
                <a:solidFill>
                  <a:schemeClr val="tx1">
                    <a:lumMod val="75000"/>
                    <a:lumOff val="25000"/>
                  </a:schemeClr>
                </a:solidFill>
              </a:rPr>
              <a:t>Milestones are key to </a:t>
            </a:r>
            <a:r>
              <a:rPr lang="en-US" sz="2600" b="1" dirty="0">
                <a:solidFill>
                  <a:schemeClr val="bg2">
                    <a:lumMod val="75000"/>
                  </a:schemeClr>
                </a:solidFill>
              </a:rPr>
              <a:t>grades</a:t>
            </a:r>
            <a:r>
              <a:rPr lang="en-US" sz="2600" dirty="0">
                <a:solidFill>
                  <a:schemeClr val="tx1">
                    <a:lumMod val="75000"/>
                    <a:lumOff val="25000"/>
                  </a:schemeClr>
                </a:solidFill>
              </a:rPr>
              <a:t> and holistic development.</a:t>
            </a:r>
          </a:p>
          <a:p>
            <a:pPr>
              <a:lnSpc>
                <a:spcPct val="130000"/>
              </a:lnSpc>
            </a:pPr>
            <a:r>
              <a:rPr lang="en-US" sz="2600" b="1" dirty="0">
                <a:solidFill>
                  <a:schemeClr val="bg2">
                    <a:lumMod val="75000"/>
                  </a:schemeClr>
                </a:solidFill>
              </a:rPr>
              <a:t>Group</a:t>
            </a:r>
            <a:r>
              <a:rPr lang="en-US" sz="2600" b="1" dirty="0"/>
              <a:t> </a:t>
            </a:r>
            <a:r>
              <a:rPr lang="en-US" sz="2600" b="1" dirty="0">
                <a:solidFill>
                  <a:schemeClr val="bg2">
                    <a:lumMod val="75000"/>
                  </a:schemeClr>
                </a:solidFill>
              </a:rPr>
              <a:t>Formation</a:t>
            </a:r>
            <a:r>
              <a:rPr lang="en-US" sz="2600" b="1" dirty="0"/>
              <a:t>: </a:t>
            </a:r>
            <a:r>
              <a:rPr lang="en-US" sz="2600" dirty="0">
                <a:solidFill>
                  <a:schemeClr val="tx1">
                    <a:lumMod val="75000"/>
                    <a:lumOff val="25000"/>
                  </a:schemeClr>
                </a:solidFill>
              </a:rPr>
              <a:t>Starts today, aiming for teams of 4-5.</a:t>
            </a:r>
          </a:p>
          <a:p>
            <a:pPr>
              <a:lnSpc>
                <a:spcPct val="130000"/>
              </a:lnSpc>
            </a:pPr>
            <a:endParaRPr lang="en-US" sz="2600" b="1" dirty="0">
              <a:solidFill>
                <a:schemeClr val="bg2">
                  <a:lumMod val="75000"/>
                </a:schemeClr>
              </a:solidFill>
            </a:endParaRPr>
          </a:p>
        </p:txBody>
      </p:sp>
    </p:spTree>
    <p:extLst>
      <p:ext uri="{BB962C8B-B14F-4D97-AF65-F5344CB8AC3E}">
        <p14:creationId xmlns:p14="http://schemas.microsoft.com/office/powerpoint/2010/main" val="2464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Projects Milestones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graphicFrame>
        <p:nvGraphicFramePr>
          <p:cNvPr id="2" name="Table 1">
            <a:extLst>
              <a:ext uri="{FF2B5EF4-FFF2-40B4-BE49-F238E27FC236}">
                <a16:creationId xmlns:a16="http://schemas.microsoft.com/office/drawing/2014/main" id="{8DDF3822-A42F-C04E-DDD9-1CD468E8A22E}"/>
              </a:ext>
            </a:extLst>
          </p:cNvPr>
          <p:cNvGraphicFramePr>
            <a:graphicFrameLocks noGrp="1"/>
          </p:cNvGraphicFramePr>
          <p:nvPr/>
        </p:nvGraphicFramePr>
        <p:xfrm>
          <a:off x="2202982" y="1263721"/>
          <a:ext cx="6913315" cy="4600935"/>
        </p:xfrm>
        <a:graphic>
          <a:graphicData uri="http://schemas.openxmlformats.org/drawingml/2006/table">
            <a:tbl>
              <a:tblPr firstRow="1" bandRow="1">
                <a:tableStyleId>{BC89EF96-8CEA-46FF-86C4-4CE0E7609802}</a:tableStyleId>
              </a:tblPr>
              <a:tblGrid>
                <a:gridCol w="1178243">
                  <a:extLst>
                    <a:ext uri="{9D8B030D-6E8A-4147-A177-3AD203B41FA5}">
                      <a16:colId xmlns:a16="http://schemas.microsoft.com/office/drawing/2014/main" val="20000"/>
                    </a:ext>
                  </a:extLst>
                </a:gridCol>
                <a:gridCol w="3570605">
                  <a:extLst>
                    <a:ext uri="{9D8B030D-6E8A-4147-A177-3AD203B41FA5}">
                      <a16:colId xmlns:a16="http://schemas.microsoft.com/office/drawing/2014/main" val="20001"/>
                    </a:ext>
                  </a:extLst>
                </a:gridCol>
                <a:gridCol w="1076928">
                  <a:extLst>
                    <a:ext uri="{9D8B030D-6E8A-4147-A177-3AD203B41FA5}">
                      <a16:colId xmlns:a16="http://schemas.microsoft.com/office/drawing/2014/main" val="20002"/>
                    </a:ext>
                  </a:extLst>
                </a:gridCol>
                <a:gridCol w="1087539">
                  <a:extLst>
                    <a:ext uri="{9D8B030D-6E8A-4147-A177-3AD203B41FA5}">
                      <a16:colId xmlns:a16="http://schemas.microsoft.com/office/drawing/2014/main" val="20003"/>
                    </a:ext>
                  </a:extLst>
                </a:gridCol>
              </a:tblGrid>
              <a:tr h="657276">
                <a:tc>
                  <a:txBody>
                    <a:bodyPr/>
                    <a:lstStyle/>
                    <a:p>
                      <a:pPr algn="ctr"/>
                      <a:r>
                        <a:rPr sz="1600" dirty="0"/>
                        <a:t>Milestone</a:t>
                      </a:r>
                    </a:p>
                  </a:txBody>
                  <a:tcPr anchor="ctr"/>
                </a:tc>
                <a:tc>
                  <a:txBody>
                    <a:bodyPr/>
                    <a:lstStyle/>
                    <a:p>
                      <a:pPr algn="ctr"/>
                      <a:r>
                        <a:rPr sz="1600" dirty="0"/>
                        <a:t>Description</a:t>
                      </a:r>
                    </a:p>
                  </a:txBody>
                  <a:tcPr anchor="ctr"/>
                </a:tc>
                <a:tc>
                  <a:txBody>
                    <a:bodyPr/>
                    <a:lstStyle/>
                    <a:p>
                      <a:pPr algn="ctr"/>
                      <a:r>
                        <a:rPr sz="1600"/>
                        <a:t>Due Date</a:t>
                      </a:r>
                    </a:p>
                  </a:txBody>
                  <a:tcPr anchor="ctr"/>
                </a:tc>
                <a:tc>
                  <a:txBody>
                    <a:bodyPr/>
                    <a:lstStyle/>
                    <a:p>
                      <a:pPr algn="ctr"/>
                      <a:r>
                        <a:rPr sz="1600" dirty="0"/>
                        <a:t>Points</a:t>
                      </a:r>
                    </a:p>
                  </a:txBody>
                  <a:tcPr anchor="ctr"/>
                </a:tc>
                <a:extLst>
                  <a:ext uri="{0D108BD9-81ED-4DB2-BD59-A6C34878D82A}">
                    <a16:rowId xmlns:a16="http://schemas.microsoft.com/office/drawing/2014/main" val="10000"/>
                  </a:ext>
                </a:extLst>
              </a:tr>
              <a:tr h="657276">
                <a:tc>
                  <a:txBody>
                    <a:bodyPr/>
                    <a:lstStyle/>
                    <a:p>
                      <a:r>
                        <a:rPr sz="1600" dirty="0"/>
                        <a:t>MS1</a:t>
                      </a:r>
                    </a:p>
                  </a:txBody>
                  <a:tcPr anchor="ctr"/>
                </a:tc>
                <a:tc>
                  <a:txBody>
                    <a:bodyPr/>
                    <a:lstStyle/>
                    <a:p>
                      <a:r>
                        <a:rPr sz="1600" dirty="0"/>
                        <a:t>Project Proposals &amp; Team Formation</a:t>
                      </a:r>
                    </a:p>
                  </a:txBody>
                  <a:tcPr anchor="ctr"/>
                </a:tc>
                <a:tc>
                  <a:txBody>
                    <a:bodyPr/>
                    <a:lstStyle/>
                    <a:p>
                      <a:r>
                        <a:rPr sz="1600"/>
                        <a:t>09/14</a:t>
                      </a:r>
                    </a:p>
                  </a:txBody>
                  <a:tcPr anchor="ctr"/>
                </a:tc>
                <a:tc>
                  <a:txBody>
                    <a:bodyPr/>
                    <a:lstStyle/>
                    <a:p>
                      <a:r>
                        <a:rPr sz="1600"/>
                        <a:t>5</a:t>
                      </a:r>
                    </a:p>
                  </a:txBody>
                  <a:tcPr anchor="ctr"/>
                </a:tc>
                <a:extLst>
                  <a:ext uri="{0D108BD9-81ED-4DB2-BD59-A6C34878D82A}">
                    <a16:rowId xmlns:a16="http://schemas.microsoft.com/office/drawing/2014/main" val="10001"/>
                  </a:ext>
                </a:extLst>
              </a:tr>
              <a:tr h="657276">
                <a:tc>
                  <a:txBody>
                    <a:bodyPr/>
                    <a:lstStyle/>
                    <a:p>
                      <a:r>
                        <a:rPr sz="1600"/>
                        <a:t>MS2</a:t>
                      </a:r>
                    </a:p>
                  </a:txBody>
                  <a:tcPr anchor="ctr"/>
                </a:tc>
                <a:tc>
                  <a:txBody>
                    <a:bodyPr/>
                    <a:lstStyle/>
                    <a:p>
                      <a:r>
                        <a:rPr sz="1600" dirty="0" err="1"/>
                        <a:t>MLOps</a:t>
                      </a:r>
                      <a:r>
                        <a:rPr sz="1600" dirty="0"/>
                        <a:t> &amp; Advanced Training</a:t>
                      </a:r>
                    </a:p>
                  </a:txBody>
                  <a:tcPr anchor="ctr"/>
                </a:tc>
                <a:tc>
                  <a:txBody>
                    <a:bodyPr/>
                    <a:lstStyle/>
                    <a:p>
                      <a:r>
                        <a:rPr sz="1600"/>
                        <a:t>09/26</a:t>
                      </a:r>
                    </a:p>
                  </a:txBody>
                  <a:tcPr anchor="ctr"/>
                </a:tc>
                <a:tc>
                  <a:txBody>
                    <a:bodyPr/>
                    <a:lstStyle/>
                    <a:p>
                      <a:r>
                        <a:rPr sz="1600"/>
                        <a:t>10</a:t>
                      </a:r>
                    </a:p>
                  </a:txBody>
                  <a:tcPr anchor="ctr"/>
                </a:tc>
                <a:extLst>
                  <a:ext uri="{0D108BD9-81ED-4DB2-BD59-A6C34878D82A}">
                    <a16:rowId xmlns:a16="http://schemas.microsoft.com/office/drawing/2014/main" val="10002"/>
                  </a:ext>
                </a:extLst>
              </a:tr>
              <a:tr h="657276">
                <a:tc>
                  <a:txBody>
                    <a:bodyPr/>
                    <a:lstStyle/>
                    <a:p>
                      <a:r>
                        <a:rPr sz="1600"/>
                        <a:t>MS3</a:t>
                      </a:r>
                    </a:p>
                  </a:txBody>
                  <a:tcPr anchor="ctr"/>
                </a:tc>
                <a:tc>
                  <a:txBody>
                    <a:bodyPr/>
                    <a:lstStyle/>
                    <a:p>
                      <a:r>
                        <a:rPr sz="1600" dirty="0"/>
                        <a:t>Scalable Computing</a:t>
                      </a:r>
                    </a:p>
                  </a:txBody>
                  <a:tcPr anchor="ctr"/>
                </a:tc>
                <a:tc>
                  <a:txBody>
                    <a:bodyPr/>
                    <a:lstStyle/>
                    <a:p>
                      <a:r>
                        <a:rPr sz="1600"/>
                        <a:t>10/05</a:t>
                      </a:r>
                    </a:p>
                  </a:txBody>
                  <a:tcPr anchor="ctr"/>
                </a:tc>
                <a:tc>
                  <a:txBody>
                    <a:bodyPr/>
                    <a:lstStyle/>
                    <a:p>
                      <a:r>
                        <a:rPr sz="1600"/>
                        <a:t>15</a:t>
                      </a:r>
                    </a:p>
                  </a:txBody>
                  <a:tcPr anchor="ctr"/>
                </a:tc>
                <a:extLst>
                  <a:ext uri="{0D108BD9-81ED-4DB2-BD59-A6C34878D82A}">
                    <a16:rowId xmlns:a16="http://schemas.microsoft.com/office/drawing/2014/main" val="10003"/>
                  </a:ext>
                </a:extLst>
              </a:tr>
              <a:tr h="657276">
                <a:tc>
                  <a:txBody>
                    <a:bodyPr/>
                    <a:lstStyle/>
                    <a:p>
                      <a:r>
                        <a:rPr sz="1600" dirty="0"/>
                        <a:t>MS4</a:t>
                      </a:r>
                    </a:p>
                  </a:txBody>
                  <a:tcPr anchor="ctr"/>
                </a:tc>
                <a:tc>
                  <a:txBody>
                    <a:bodyPr/>
                    <a:lstStyle/>
                    <a:p>
                      <a:r>
                        <a:rPr sz="1600" dirty="0"/>
                        <a:t>Midterm Presentation</a:t>
                      </a:r>
                    </a:p>
                  </a:txBody>
                  <a:tcPr anchor="ctr"/>
                </a:tc>
                <a:tc>
                  <a:txBody>
                    <a:bodyPr/>
                    <a:lstStyle/>
                    <a:p>
                      <a:r>
                        <a:rPr sz="1600" dirty="0"/>
                        <a:t>10/24</a:t>
                      </a:r>
                    </a:p>
                  </a:txBody>
                  <a:tcPr anchor="ctr"/>
                </a:tc>
                <a:tc>
                  <a:txBody>
                    <a:bodyPr/>
                    <a:lstStyle/>
                    <a:p>
                      <a:r>
                        <a:rPr sz="1600"/>
                        <a:t>25</a:t>
                      </a:r>
                    </a:p>
                  </a:txBody>
                  <a:tcPr anchor="ctr"/>
                </a:tc>
                <a:extLst>
                  <a:ext uri="{0D108BD9-81ED-4DB2-BD59-A6C34878D82A}">
                    <a16:rowId xmlns:a16="http://schemas.microsoft.com/office/drawing/2014/main" val="10004"/>
                  </a:ext>
                </a:extLst>
              </a:tr>
              <a:tr h="657276">
                <a:tc>
                  <a:txBody>
                    <a:bodyPr/>
                    <a:lstStyle/>
                    <a:p>
                      <a:r>
                        <a:rPr sz="1600"/>
                        <a:t>MS5</a:t>
                      </a:r>
                    </a:p>
                  </a:txBody>
                  <a:tcPr anchor="ctr"/>
                </a:tc>
                <a:tc>
                  <a:txBody>
                    <a:bodyPr/>
                    <a:lstStyle/>
                    <a:p>
                      <a:r>
                        <a:rPr sz="1600"/>
                        <a:t>Full-Stack Development</a:t>
                      </a:r>
                    </a:p>
                  </a:txBody>
                  <a:tcPr anchor="ctr"/>
                </a:tc>
                <a:tc>
                  <a:txBody>
                    <a:bodyPr/>
                    <a:lstStyle/>
                    <a:p>
                      <a:r>
                        <a:rPr sz="1600" dirty="0"/>
                        <a:t>11/14</a:t>
                      </a:r>
                    </a:p>
                  </a:txBody>
                  <a:tcPr anchor="ctr"/>
                </a:tc>
                <a:tc>
                  <a:txBody>
                    <a:bodyPr/>
                    <a:lstStyle/>
                    <a:p>
                      <a:r>
                        <a:rPr sz="1600" dirty="0"/>
                        <a:t>10</a:t>
                      </a:r>
                    </a:p>
                  </a:txBody>
                  <a:tcPr anchor="ctr"/>
                </a:tc>
                <a:extLst>
                  <a:ext uri="{0D108BD9-81ED-4DB2-BD59-A6C34878D82A}">
                    <a16:rowId xmlns:a16="http://schemas.microsoft.com/office/drawing/2014/main" val="10005"/>
                  </a:ext>
                </a:extLst>
              </a:tr>
              <a:tr h="657279">
                <a:tc>
                  <a:txBody>
                    <a:bodyPr/>
                    <a:lstStyle/>
                    <a:p>
                      <a:r>
                        <a:rPr sz="1600"/>
                        <a:t>MS6</a:t>
                      </a:r>
                    </a:p>
                  </a:txBody>
                  <a:tcPr anchor="ctr"/>
                </a:tc>
                <a:tc>
                  <a:txBody>
                    <a:bodyPr/>
                    <a:lstStyle/>
                    <a:p>
                      <a:r>
                        <a:rPr sz="1600"/>
                        <a:t>Final Presentation and Deliverables</a:t>
                      </a:r>
                    </a:p>
                  </a:txBody>
                  <a:tcPr anchor="ctr"/>
                </a:tc>
                <a:tc>
                  <a:txBody>
                    <a:bodyPr/>
                    <a:lstStyle/>
                    <a:p>
                      <a:r>
                        <a:rPr sz="1600"/>
                        <a:t>12/12</a:t>
                      </a:r>
                    </a:p>
                  </a:txBody>
                  <a:tcPr anchor="ctr"/>
                </a:tc>
                <a:tc>
                  <a:txBody>
                    <a:bodyPr/>
                    <a:lstStyle/>
                    <a:p>
                      <a:r>
                        <a:rPr sz="1600" dirty="0"/>
                        <a:t>35</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071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Class organization (Workload, Logistics, Grades).</a:t>
            </a:r>
            <a:endParaRPr b="1"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175449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Attendance</a:t>
            </a:r>
            <a:br>
              <a:rPr lang="en-US" dirty="0"/>
            </a:b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Attendance in class is not merely a requirement; it is a criterion I heavily weigh when considering academic and professional endorsements. Please understand that consistent presence and engagement in the classroom are highly valued in this course.</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Projects</a:t>
            </a: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This course is project-based, and your entire grade will depend on the quality of your project. We will place significant emphasis on both the effort you put into the project and the quality of your completion of its milestones. </a:t>
            </a:r>
          </a:p>
          <a:p>
            <a:pPr marL="0" lvl="0" indent="0" algn="l" rtl="0">
              <a:spcBef>
                <a:spcPts val="560"/>
              </a:spcBef>
              <a:spcAft>
                <a:spcPts val="0"/>
              </a:spcAft>
              <a:buNone/>
            </a:pPr>
            <a:r>
              <a:rPr lang="en-US" dirty="0"/>
              <a:t>While project-based courses generally make it easier to achieve a high grade, we will thoroughly assess each component and provide comprehensive feedback. We expect you to incorporate this feedback into your work for subsequent milestones.</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7396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extLst>
              <p:ext uri="{D42A27DB-BD31-4B8C-83A1-F6EECF244321}">
                <p14:modId xmlns:p14="http://schemas.microsoft.com/office/powerpoint/2010/main" val="11262439"/>
              </p:ext>
            </p:extLst>
          </p:nvPr>
        </p:nvGraphicFramePr>
        <p:xfrm>
          <a:off x="1593272" y="1186609"/>
          <a:ext cx="8742217" cy="4045529"/>
        </p:xfrm>
        <a:graphic>
          <a:graphicData uri="http://schemas.openxmlformats.org/drawingml/2006/table">
            <a:tbl>
              <a:tblPr>
                <a:noFill/>
                <a:tableStyleId>{5366F117-CC58-4768-B327-75D3CCCF8C3E}</a:tableStyleId>
              </a:tblPr>
              <a:tblGrid>
                <a:gridCol w="5305610">
                  <a:extLst>
                    <a:ext uri="{9D8B030D-6E8A-4147-A177-3AD203B41FA5}">
                      <a16:colId xmlns:a16="http://schemas.microsoft.com/office/drawing/2014/main" val="20000"/>
                    </a:ext>
                  </a:extLst>
                </a:gridCol>
                <a:gridCol w="3436607">
                  <a:extLst>
                    <a:ext uri="{9D8B030D-6E8A-4147-A177-3AD203B41FA5}">
                      <a16:colId xmlns:a16="http://schemas.microsoft.com/office/drawing/2014/main" val="20001"/>
                    </a:ext>
                  </a:extLst>
                </a:gridCol>
              </a:tblGrid>
              <a:tr h="609978">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2862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862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862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862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35211">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2862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dirty="0"/>
                        <a:t>100%</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 – details will follow soon </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b="1" dirty="0">
                <a:solidFill>
                  <a:srgbClr val="3F3F3F"/>
                </a:solidFill>
              </a:rPr>
              <a:t>Projects</a:t>
            </a:r>
            <a:endParaRPr lang="en-US" sz="2800" b="1" dirty="0"/>
          </a:p>
        </p:txBody>
      </p:sp>
    </p:spTree>
    <p:extLst>
      <p:ext uri="{BB962C8B-B14F-4D97-AF65-F5344CB8AC3E}">
        <p14:creationId xmlns:p14="http://schemas.microsoft.com/office/powerpoint/2010/main" val="152435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a:t>Pavlos likes to go the forest for mushroom picking</a:t>
            </a:r>
            <a:endParaRPr sz="2600"/>
          </a:p>
          <a:p>
            <a:pPr marL="457200" lvl="0" indent="-393700" algn="l" rtl="0">
              <a:lnSpc>
                <a:spcPct val="115000"/>
              </a:lnSpc>
              <a:spcBef>
                <a:spcPts val="0"/>
              </a:spcBef>
              <a:spcAft>
                <a:spcPts val="0"/>
              </a:spcAft>
              <a:buSzPts val="2600"/>
              <a:buChar char="•"/>
            </a:pPr>
            <a:r>
              <a:rPr lang="en-US" sz="2600"/>
              <a:t>Some mushrooms can be poisonous</a:t>
            </a:r>
            <a:endParaRPr sz="2600"/>
          </a:p>
          <a:p>
            <a:pPr marL="457200" lvl="0" indent="-393700" algn="l" rtl="0">
              <a:lnSpc>
                <a:spcPct val="115000"/>
              </a:lnSpc>
              <a:spcBef>
                <a:spcPts val="0"/>
              </a:spcBef>
              <a:spcAft>
                <a:spcPts val="0"/>
              </a:spcAft>
              <a:buSzPts val="2600"/>
              <a:buChar char="•"/>
            </a:pPr>
            <a:r>
              <a:rPr lang="en-US" sz="2600"/>
              <a:t>Help build an app to identify mushroom type and if poisonous or not</a:t>
            </a:r>
            <a:endParaRPr sz="2600"/>
          </a:p>
          <a:p>
            <a:pPr marL="457200" lvl="0" indent="-393700" algn="l" rtl="0">
              <a:lnSpc>
                <a:spcPct val="115000"/>
              </a:lnSpc>
              <a:spcBef>
                <a:spcPts val="0"/>
              </a:spcBef>
              <a:spcAft>
                <a:spcPts val="0"/>
              </a:spcAft>
              <a:buSzPts val="2600"/>
              <a:buChar char="•"/>
            </a:pPr>
            <a:r>
              <a:rPr lang="en-US" sz="2200" u="sng">
                <a:solidFill>
                  <a:schemeClr val="hlink"/>
                </a:solidFill>
                <a:hlinkClick r:id="rId4"/>
              </a:rPr>
              <a:t>Project Summary</a:t>
            </a:r>
            <a:endParaRPr sz="260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like to go to the forest to do mushroom picking. It is a fun activity and also rewarding as some mushrooms are edible. The problem is in the forest where Pavlos goes to pick mushrooms there are many varieties of poisonous mushrooms. Some of the mushrooms are obvious but there are some which he requires help in identification.</a:t>
            </a:r>
            <a:endParaRPr/>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will have is phone with him when he is in the forest. What if he could just take a picture of the mushrooms and and app could tell him what type of mushroom it is and weather it is poisonous or not</a:t>
            </a:r>
            <a:endParaRPr/>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Users:</a:t>
              </a:r>
              <a:r>
                <a:rPr lang="en-US" sz="1300">
                  <a:solidFill>
                    <a:srgbClr val="783F04"/>
                  </a:solidFill>
                </a:rPr>
                <a:t> Internal team</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a:solidFill>
                    <a:srgbClr val="783F04"/>
                  </a:solidFill>
                </a:rPr>
                <a:t>Duration:</a:t>
              </a:r>
              <a:r>
                <a:rPr lang="en-US" sz="1300">
                  <a:solidFill>
                    <a:srgbClr val="783F04"/>
                  </a:solidFill>
                </a:rPr>
                <a:t> Days to few weeks</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a:solidFill>
                    <a:srgbClr val="783F04"/>
                  </a:solidFill>
                </a:rPr>
                <a:t>Scrap mushroom data</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images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Verify new unseen mushrooms are predicted by the model(s)</a:t>
              </a:r>
              <a:endParaRPr sz="130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a:solidFill>
                    <a:srgbClr val="783F04"/>
                  </a:solidFill>
                </a:rPr>
                <a:t>Visualize model activations to analyse what the model is seeing</a:t>
              </a:r>
              <a:endParaRPr sz="1300">
                <a:solidFill>
                  <a:srgbClr val="783F04"/>
                </a:solidFill>
              </a:endParaRPr>
            </a:p>
            <a:p>
              <a:pPr marL="0" lvl="0" indent="0" algn="l" rtl="0">
                <a:lnSpc>
                  <a:spcPct val="115000"/>
                </a:lnSpc>
                <a:spcBef>
                  <a:spcPts val="0"/>
                </a:spcBef>
                <a:spcAft>
                  <a:spcPts val="2100"/>
                </a:spcAft>
                <a:buNone/>
              </a:pPr>
              <a:endParaRPr sz="110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lvl="0"/>
            <a:r>
              <a:rPr lang="en-US" dirty="0"/>
              <a:t>Reasons This Course May Not Be For You</a:t>
            </a:r>
            <a:endParaRPr dirty="0"/>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sz="2600" dirty="0"/>
              <a:t>1. Lack of Commitment: This course demands full engagement with materials and projects.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2. Expectation of a Traditional Lecture Format: This is a project-based course, with a focus on hands-on learning.</a:t>
            </a:r>
          </a:p>
          <a:p>
            <a:pPr marL="0" lvl="0" indent="0">
              <a:spcBef>
                <a:spcPts val="0"/>
              </a:spcBef>
              <a:buClr>
                <a:srgbClr val="3F3F3F"/>
              </a:buClr>
              <a:buNone/>
            </a:pPr>
            <a:endParaRPr lang="en-US" sz="2600" dirty="0"/>
          </a:p>
          <a:p>
            <a:pPr marL="0" lvl="0" indent="0">
              <a:spcBef>
                <a:spcPts val="0"/>
              </a:spcBef>
              <a:buClr>
                <a:srgbClr val="3F3F3F"/>
              </a:buClr>
              <a:buNone/>
            </a:pPr>
            <a:r>
              <a:rPr lang="en-US" sz="2600" dirty="0"/>
              <a:t>3. Limited Background in Prerequisites: If you are unfamiliar with key concepts from CS109A/B such as:</a:t>
            </a:r>
          </a:p>
          <a:p>
            <a:pPr marL="800087" lvl="1" indent="-342887">
              <a:spcBef>
                <a:spcPts val="0"/>
              </a:spcBef>
              <a:buClr>
                <a:srgbClr val="3F3F3F"/>
              </a:buClr>
            </a:pPr>
            <a:r>
              <a:rPr lang="en-US" sz="2600" dirty="0">
                <a:solidFill>
                  <a:schemeClr val="tx1">
                    <a:lumMod val="75000"/>
                    <a:lumOff val="25000"/>
                  </a:schemeClr>
                </a:solidFill>
              </a:rPr>
              <a:t>Basic Machine Learning</a:t>
            </a:r>
          </a:p>
          <a:p>
            <a:pPr marL="800087" lvl="1" indent="-342887">
              <a:spcBef>
                <a:spcPts val="0"/>
              </a:spcBef>
              <a:buClr>
                <a:srgbClr val="3F3F3F"/>
              </a:buClr>
            </a:pPr>
            <a:r>
              <a:rPr lang="en-US" sz="2600" dirty="0">
                <a:solidFill>
                  <a:schemeClr val="tx1">
                    <a:lumMod val="75000"/>
                    <a:lumOff val="25000"/>
                  </a:schemeClr>
                </a:solidFill>
              </a:rPr>
              <a:t>CNNs, RNNs, Autoencoders, GANs, etc.</a:t>
            </a:r>
          </a:p>
          <a:p>
            <a:pPr marL="800087" lvl="1" indent="-342887">
              <a:spcBef>
                <a:spcPts val="0"/>
              </a:spcBef>
              <a:buClr>
                <a:srgbClr val="3F3F3F"/>
              </a:buClr>
            </a:pPr>
            <a:r>
              <a:rPr lang="en-US" sz="2600" dirty="0">
                <a:solidFill>
                  <a:schemeClr val="tx1">
                    <a:lumMod val="75000"/>
                    <a:lumOff val="25000"/>
                  </a:schemeClr>
                </a:solidFill>
              </a:rPr>
              <a:t>Basic shell commands.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endParaRPr lang="en-US" sz="2600" dirty="0"/>
          </a:p>
          <a:p>
            <a:pPr marL="0" lvl="0" indent="0">
              <a:spcBef>
                <a:spcPts val="0"/>
              </a:spcBef>
              <a:buClr>
                <a:srgbClr val="3F3F3F"/>
              </a:buClr>
              <a:buNone/>
            </a:pPr>
            <a:r>
              <a:rPr lang="en-US" sz="2600" dirty="0"/>
              <a:t>4. Unwillingness to Receive and Apply Feedback: We provide detailed feedback on your projects, expecting you to implement changes in subsequent milestones.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5. Seeking a "Easy A": While project-based courses may seem easier, we hold rigorous evaluation standards.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458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3944</Words>
  <Application>Microsoft Macintosh PowerPoint</Application>
  <PresentationFormat>Widescreen</PresentationFormat>
  <Paragraphs>695</Paragraphs>
  <Slides>49</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Roboto</vt:lpstr>
      <vt:lpstr>Calibri</vt:lpstr>
      <vt:lpstr>Karla</vt:lpstr>
      <vt:lpstr>Merriweather</vt:lpstr>
      <vt:lpstr>GEC_template</vt:lpstr>
      <vt:lpstr>Lecture 1: Introduction</vt:lpstr>
      <vt:lpstr>Outline</vt:lpstr>
      <vt:lpstr>Outline</vt:lpstr>
      <vt:lpstr>Outline</vt:lpstr>
      <vt:lpstr>Why you should take this class</vt:lpstr>
      <vt:lpstr>Why you should take this class</vt:lpstr>
      <vt:lpstr>Reasons This Course May Not Be For You</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 The Astro-Statistician Who Rocks The Kitchen! </vt:lpstr>
      <vt:lpstr>Who? The Astro-Statistician Who Rocks The Kitchen! </vt:lpstr>
      <vt:lpstr>Who ?</vt:lpstr>
      <vt:lpstr>Who ?</vt:lpstr>
      <vt:lpstr>Outline</vt:lpstr>
      <vt:lpstr>Course Structure and Activities</vt:lpstr>
      <vt:lpstr>Lectures</vt:lpstr>
      <vt:lpstr>Topics</vt:lpstr>
      <vt:lpstr>Team Projects: Crafting Your Own AI Solutions</vt:lpstr>
      <vt:lpstr>Projects Milestones</vt:lpstr>
      <vt:lpstr>Outline</vt:lpstr>
      <vt:lpstr>Workload</vt:lpstr>
      <vt:lpstr>Expectations: Attendance </vt:lpstr>
      <vt:lpstr>Expectations: Projects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
  <dc:creator/>
  <cp:keywords/>
  <dc:description/>
  <cp:lastModifiedBy>Protopapas, Pavlos</cp:lastModifiedBy>
  <cp:revision>36</cp:revision>
  <dcterms:modified xsi:type="dcterms:W3CDTF">2023-09-05T01:07:10Z</dcterms:modified>
  <cp:category/>
</cp:coreProperties>
</file>